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8" r:id="rId1"/>
  </p:sldMasterIdLst>
  <p:notesMasterIdLst>
    <p:notesMasterId r:id="rId39"/>
  </p:notesMasterIdLst>
  <p:sldIdLst>
    <p:sldId id="301" r:id="rId2"/>
    <p:sldId id="257" r:id="rId3"/>
    <p:sldId id="302" r:id="rId4"/>
    <p:sldId id="260" r:id="rId5"/>
    <p:sldId id="261" r:id="rId6"/>
    <p:sldId id="258" r:id="rId7"/>
    <p:sldId id="259" r:id="rId8"/>
    <p:sldId id="280" r:id="rId9"/>
    <p:sldId id="262" r:id="rId10"/>
    <p:sldId id="264" r:id="rId11"/>
    <p:sldId id="266" r:id="rId12"/>
    <p:sldId id="267" r:id="rId13"/>
    <p:sldId id="298" r:id="rId14"/>
    <p:sldId id="283" r:id="rId15"/>
    <p:sldId id="263" r:id="rId16"/>
    <p:sldId id="265" r:id="rId17"/>
    <p:sldId id="274" r:id="rId18"/>
    <p:sldId id="275" r:id="rId19"/>
    <p:sldId id="276" r:id="rId20"/>
    <p:sldId id="277" r:id="rId21"/>
    <p:sldId id="284" r:id="rId22"/>
    <p:sldId id="273" r:id="rId23"/>
    <p:sldId id="278" r:id="rId24"/>
    <p:sldId id="281" r:id="rId25"/>
    <p:sldId id="285" r:id="rId26"/>
    <p:sldId id="282" r:id="rId27"/>
    <p:sldId id="287" r:id="rId28"/>
    <p:sldId id="286" r:id="rId29"/>
    <p:sldId id="288" r:id="rId30"/>
    <p:sldId id="289" r:id="rId31"/>
    <p:sldId id="290" r:id="rId32"/>
    <p:sldId id="291" r:id="rId33"/>
    <p:sldId id="292" r:id="rId34"/>
    <p:sldId id="295" r:id="rId35"/>
    <p:sldId id="294" r:id="rId36"/>
    <p:sldId id="297" r:id="rId37"/>
    <p:sldId id="296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 snapToObjects="1">
      <p:cViewPr varScale="1">
        <p:scale>
          <a:sx n="104" d="100"/>
          <a:sy n="104" d="100"/>
        </p:scale>
        <p:origin x="800" y="20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Relationship Id="rId2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Relationship Id="rId2" Type="http://schemas.openxmlformats.org/officeDocument/2006/relationships/image" Target="../media/image30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26.gif>
</file>

<file path=ppt/media/image27.gif>
</file>

<file path=ppt/media/image28.gif>
</file>

<file path=ppt/media/image3.jp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44493-22D6-3246-AA3A-A5BD66C776FA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DA276-E104-984F-AA70-B2B2C0072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785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DA276-E104-984F-AA70-B2B2C007236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27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xrds.acm.org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DA276-E104-984F-AA70-B2B2C007236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56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xrds.acm.org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DA276-E104-984F-AA70-B2B2C007236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569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xrds.acm.org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DA276-E104-984F-AA70-B2B2C007236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56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xrds.acm.org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DA276-E104-984F-AA70-B2B2C007236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56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www.jefkine.com</a:t>
            </a:r>
            <a:r>
              <a:rPr lang="en-US" dirty="0" smtClean="0"/>
              <a:t>/general/2016/09/05/</a:t>
            </a:r>
            <a:r>
              <a:rPr lang="en-US" dirty="0" err="1" smtClean="0"/>
              <a:t>backpropagation</a:t>
            </a:r>
            <a:r>
              <a:rPr lang="en-US" dirty="0" smtClean="0"/>
              <a:t>-in-convolutional-neural-networks/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DA276-E104-984F-AA70-B2B2C007236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833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EDA276-E104-984F-AA70-B2B2C007236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688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694902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 sz="3400" b="0" i="0" baseline="0">
                <a:solidFill>
                  <a:srgbClr val="464646"/>
                </a:solidFill>
                <a:latin typeface="Karla" charset="0"/>
                <a:ea typeface="Karla" charset="0"/>
                <a:cs typeface="Karla" charset="0"/>
              </a:defRPr>
            </a:lvl1pPr>
          </a:lstStyle>
          <a:p>
            <a:r>
              <a:rPr lang="en-US" dirty="0" smtClean="0"/>
              <a:t>Lecture #: Lecture Title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569F-C487-DF48-8DB2-93AD1DBD4E8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82800" y="2958528"/>
            <a:ext cx="802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2400" b="0" i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2400" b="0" i="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2400" b="0" i="0" dirty="0" smtClean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  <a:p>
            <a:pPr algn="ctr"/>
            <a:r>
              <a:rPr lang="en-US" sz="1600" b="0" i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Institute for Applied</a:t>
            </a:r>
            <a:r>
              <a:rPr lang="en-US" sz="1600" b="0" i="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 Computational Science</a:t>
            </a:r>
          </a:p>
          <a:p>
            <a:pPr algn="ctr"/>
            <a:r>
              <a:rPr lang="en-US" sz="1600" b="0" i="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arla" charset="0"/>
                <a:ea typeface="Karla" charset="0"/>
                <a:cs typeface="Karla" charset="0"/>
              </a:rPr>
              <a:t>Harvard</a:t>
            </a:r>
            <a:endParaRPr lang="en-US" sz="1600" b="0" i="0" dirty="0">
              <a:solidFill>
                <a:schemeClr val="tx1">
                  <a:lumMod val="75000"/>
                  <a:lumOff val="25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grpSp>
        <p:nvGrpSpPr>
          <p:cNvPr id="12" name="Group 11"/>
          <p:cNvGrpSpPr>
            <a:grpSpLocks noChangeAspect="1"/>
          </p:cNvGrpSpPr>
          <p:nvPr/>
        </p:nvGrpSpPr>
        <p:grpSpPr>
          <a:xfrm>
            <a:off x="4475134" y="4428549"/>
            <a:ext cx="3154320" cy="1764795"/>
            <a:chOff x="3383860" y="4092499"/>
            <a:chExt cx="1774304" cy="1102997"/>
          </a:xfrm>
        </p:grpSpPr>
        <p:pic>
          <p:nvPicPr>
            <p:cNvPr id="13" name="Picture 12" descr="iacs.png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3860" y="4092501"/>
              <a:ext cx="874886" cy="1102995"/>
            </a:xfrm>
            <a:prstGeom prst="rect">
              <a:avLst/>
            </a:prstGeom>
          </p:spPr>
        </p:pic>
        <p:pic>
          <p:nvPicPr>
            <p:cNvPr id="14" name="Picture 13" descr="harvard.png"/>
            <p:cNvPicPr>
              <a:picLocks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3769" y="4092499"/>
              <a:ext cx="874395" cy="1102995"/>
            </a:xfrm>
            <a:prstGeom prst="rect">
              <a:avLst/>
            </a:prstGeom>
          </p:spPr>
        </p:pic>
      </p:grp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5" indent="0">
              <a:buNone/>
              <a:defRPr sz="2000"/>
            </a:lvl4pPr>
            <a:lvl5pPr marL="1828727" indent="0">
              <a:buNone/>
              <a:defRPr sz="2000"/>
            </a:lvl5pPr>
            <a:lvl6pPr marL="2285909" indent="0">
              <a:buNone/>
              <a:defRPr sz="2000"/>
            </a:lvl6pPr>
            <a:lvl7pPr marL="2743091" indent="0">
              <a:buNone/>
              <a:defRPr sz="2000"/>
            </a:lvl7pPr>
            <a:lvl8pPr marL="3200272" indent="0">
              <a:buNone/>
              <a:defRPr sz="2000"/>
            </a:lvl8pPr>
            <a:lvl9pPr marL="3657454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569F-C487-DF48-8DB2-93AD1DBD4E8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596482"/>
            <a:ext cx="10972800" cy="211114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569F-C487-DF48-8DB2-93AD1DBD4E8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569F-C487-DF48-8DB2-93AD1DBD4E8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" y="216531"/>
            <a:ext cx="11493416" cy="767276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>
                <a:solidFill>
                  <a:srgbClr val="46464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4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0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18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6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6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33235" y="5267141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70258" y="6331054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>
          <a:xfrm>
            <a:off x="0" y="789856"/>
            <a:ext cx="12192000" cy="0"/>
          </a:xfrm>
          <a:prstGeom prst="line">
            <a:avLst/>
          </a:prstGeom>
          <a:ln w="9525" cmpd="sng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ly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2951" y="357487"/>
            <a:ext cx="10327008" cy="2111143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>
              <a:buNone/>
              <a:defRPr sz="2800">
                <a:solidFill>
                  <a:srgbClr val="464646"/>
                </a:solidFill>
                <a:latin typeface="Karla"/>
                <a:cs typeface="Karla"/>
              </a:defRPr>
            </a:lvl1pPr>
            <a:lvl2pPr>
              <a:defRPr sz="2400">
                <a:solidFill>
                  <a:srgbClr val="464646"/>
                </a:solidFill>
                <a:latin typeface="Karla"/>
                <a:cs typeface="Karla"/>
              </a:defRPr>
            </a:lvl2pPr>
            <a:lvl3pPr>
              <a:defRPr sz="2000">
                <a:solidFill>
                  <a:srgbClr val="464646"/>
                </a:solidFill>
                <a:latin typeface="Karla"/>
                <a:cs typeface="Karla"/>
              </a:defRPr>
            </a:lvl3pPr>
            <a:lvl4pPr>
              <a:defRPr sz="1800">
                <a:solidFill>
                  <a:srgbClr val="464646"/>
                </a:solidFill>
                <a:latin typeface="Karla"/>
                <a:cs typeface="Karla"/>
              </a:defRPr>
            </a:lvl4pPr>
            <a:lvl5pPr>
              <a:defRPr sz="1800">
                <a:solidFill>
                  <a:srgbClr val="464646"/>
                </a:solidFill>
                <a:latin typeface="Karla"/>
                <a:cs typeface="Karla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433235" y="5267141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70258" y="6331054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64169"/>
            <a:ext cx="475488" cy="47548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09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27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4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569F-C487-DF48-8DB2-93AD1DBD4E8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569F-C487-DF48-8DB2-93AD1DBD4E8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9" name="Picture 8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0" name="Picture 9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341" y="951502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4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1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569F-C487-DF48-8DB2-93AD1DBD4E8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29160" y="6371395"/>
            <a:ext cx="2844800" cy="365125"/>
          </a:xfrm>
        </p:spPr>
        <p:txBody>
          <a:bodyPr/>
          <a:lstStyle/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11" name="Picture 10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12" name="Picture 11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67608"/>
            <a:ext cx="10972800" cy="767276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569F-C487-DF48-8DB2-93AD1DBD4E8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88819" y="6371395"/>
            <a:ext cx="2844800" cy="365125"/>
          </a:xfrm>
        </p:spPr>
        <p:txBody>
          <a:bodyPr/>
          <a:lstStyle/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7" name="Picture 6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8" name="Picture 7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569F-C487-DF48-8DB2-93AD1DBD4E8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>
            <a:grpSpLocks/>
          </p:cNvGrpSpPr>
          <p:nvPr/>
        </p:nvGrpSpPr>
        <p:grpSpPr>
          <a:xfrm>
            <a:off x="667462" y="6153741"/>
            <a:ext cx="812363" cy="461756"/>
            <a:chOff x="8442646" y="6356350"/>
            <a:chExt cx="482609" cy="274320"/>
          </a:xfrm>
        </p:grpSpPr>
        <p:pic>
          <p:nvPicPr>
            <p:cNvPr id="6" name="Picture 5" descr="iacs.png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42646" y="6356350"/>
              <a:ext cx="244154" cy="274320"/>
            </a:xfrm>
            <a:prstGeom prst="rect">
              <a:avLst/>
            </a:prstGeom>
          </p:spPr>
        </p:pic>
        <p:pic>
          <p:nvPicPr>
            <p:cNvPr id="7" name="Picture 6" descr="harvard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6800" y="6356350"/>
              <a:ext cx="238455" cy="27432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10109057" y="6109785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Pavlos</a:t>
            </a:r>
            <a:r>
              <a:rPr lang="en-US" sz="1100" cap="small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 </a:t>
            </a:r>
            <a:r>
              <a:rPr lang="en-US" sz="1100" cap="small" baseline="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Karla" charset="0"/>
                <a:ea typeface="Karla" charset="0"/>
                <a:cs typeface="Karla" charset="0"/>
              </a:rPr>
              <a:t>Protopapas</a:t>
            </a:r>
            <a:endParaRPr lang="en-US" sz="1100" cap="small" baseline="0" dirty="0">
              <a:solidFill>
                <a:schemeClr val="tx1">
                  <a:lumMod val="50000"/>
                  <a:lumOff val="50000"/>
                </a:schemeClr>
              </a:solidFill>
              <a:latin typeface="Karla" charset="0"/>
              <a:ea typeface="Karla" charset="0"/>
              <a:cs typeface="Karla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5058" y="6153741"/>
            <a:ext cx="475488" cy="475488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1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5" indent="0">
              <a:buNone/>
              <a:defRPr sz="900"/>
            </a:lvl4pPr>
            <a:lvl5pPr marL="1828727" indent="0">
              <a:buNone/>
              <a:defRPr sz="900"/>
            </a:lvl5pPr>
            <a:lvl6pPr marL="2285909" indent="0">
              <a:buNone/>
              <a:defRPr sz="900"/>
            </a:lvl6pPr>
            <a:lvl7pPr marL="2743091" indent="0">
              <a:buNone/>
              <a:defRPr sz="900"/>
            </a:lvl7pPr>
            <a:lvl8pPr marL="3200272" indent="0">
              <a:buNone/>
              <a:defRPr sz="900"/>
            </a:lvl8pPr>
            <a:lvl9pPr marL="3657454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C569F-C487-DF48-8DB2-93AD1DBD4E8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C569F-C487-DF48-8DB2-93AD1DBD4E83}" type="datetimeFigureOut">
              <a:rPr lang="en-US" smtClean="0"/>
              <a:t>11/9/18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935DB1-8081-654E-A59E-55371E198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649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txStyles>
    <p:titleStyle>
      <a:lvl1pPr algn="ctr" defTabSz="457182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Karla"/>
          <a:ea typeface="+mj-ea"/>
          <a:cs typeface="Karla"/>
        </a:defRPr>
      </a:lvl1pPr>
    </p:titleStyle>
    <p:bodyStyle>
      <a:lvl1pPr marL="342887" indent="-342887" algn="l" defTabSz="45718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20" indent="-285738" algn="l" defTabSz="45718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45718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45718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7" indent="-228590" algn="l" defTabSz="45718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4" indent="-228590" algn="l" defTabSz="45718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gi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5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6.gi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7.gi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gi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gi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29.emf"/><Relationship Id="rId6" Type="http://schemas.openxmlformats.org/officeDocument/2006/relationships/oleObject" Target="../embeddings/oleObject4.bin"/><Relationship Id="rId7" Type="http://schemas.openxmlformats.org/officeDocument/2006/relationships/image" Target="../media/image30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oleObject" Target="../embeddings/oleObject1.bin"/><Relationship Id="rId6" Type="http://schemas.openxmlformats.org/officeDocument/2006/relationships/image" Target="../media/image7.emf"/><Relationship Id="rId7" Type="http://schemas.openxmlformats.org/officeDocument/2006/relationships/oleObject" Target="../embeddings/oleObject2.bin"/><Relationship Id="rId8" Type="http://schemas.openxmlformats.org/officeDocument/2006/relationships/image" Target="../media/image8.emf"/><Relationship Id="rId9" Type="http://schemas.openxmlformats.org/officeDocument/2006/relationships/image" Target="../media/image11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400" dirty="0" smtClean="0"/>
              <a:t>Lecture 4: Convolution  Networks</a:t>
            </a:r>
            <a:r>
              <a:rPr lang="en-US" sz="3400" dirty="0"/>
              <a:t/>
            </a:r>
            <a:br>
              <a:rPr lang="en-US" sz="3400" dirty="0"/>
            </a:b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2143631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Interactions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552575"/>
            <a:ext cx="9144000" cy="45294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74876" y="6078888"/>
            <a:ext cx="76676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00FF"/>
                </a:solidFill>
              </a:rPr>
              <a:t>Each output interacts to a small region of inputs</a:t>
            </a:r>
          </a:p>
        </p:txBody>
      </p:sp>
    </p:spTree>
    <p:extLst>
      <p:ext uri="{BB962C8B-B14F-4D97-AF65-F5344CB8AC3E}">
        <p14:creationId xmlns:p14="http://schemas.microsoft.com/office/powerpoint/2010/main" val="328537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Interactions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FF"/>
                </a:solidFill>
              </a:rPr>
              <a:t>Kernel size smaller </a:t>
            </a:r>
            <a:r>
              <a:rPr lang="en-US" dirty="0" smtClean="0"/>
              <a:t>than input</a:t>
            </a:r>
          </a:p>
          <a:p>
            <a:pPr lvl="1"/>
            <a:r>
              <a:rPr lang="en-US" dirty="0" smtClean="0"/>
              <a:t>Image: usually millions of pixels</a:t>
            </a:r>
          </a:p>
          <a:p>
            <a:pPr lvl="1"/>
            <a:r>
              <a:rPr lang="en-US" dirty="0" smtClean="0"/>
              <a:t>Kernel: usually 100s or 1000s of parameters</a:t>
            </a:r>
          </a:p>
          <a:p>
            <a:r>
              <a:rPr lang="en-US" dirty="0" smtClean="0"/>
              <a:t>Reduced memory and run-time, improved statistical efficiency</a:t>
            </a:r>
          </a:p>
          <a:p>
            <a:pPr lvl="1"/>
            <a:r>
              <a:rPr lang="en-US" dirty="0" smtClean="0"/>
              <a:t>O(m × n)   =&gt;   O(</a:t>
            </a:r>
            <a:r>
              <a:rPr lang="en-US" dirty="0" smtClean="0">
                <a:solidFill>
                  <a:srgbClr val="0000FF"/>
                </a:solidFill>
              </a:rPr>
              <a:t>k</a:t>
            </a:r>
            <a:r>
              <a:rPr lang="en-US" dirty="0" smtClean="0"/>
              <a:t> × n)  parameters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51735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Interactions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1" y="1417638"/>
            <a:ext cx="5222875" cy="50384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524876" y="2296527"/>
            <a:ext cx="1685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Convolutional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24875" y="4919107"/>
            <a:ext cx="2000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Fully-connected</a:t>
            </a:r>
          </a:p>
        </p:txBody>
      </p:sp>
    </p:spTree>
    <p:extLst>
      <p:ext uri="{BB962C8B-B14F-4D97-AF65-F5344CB8AC3E}">
        <p14:creationId xmlns:p14="http://schemas.microsoft.com/office/powerpoint/2010/main" val="1952428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Computational Costs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074" y="1872018"/>
            <a:ext cx="7758545" cy="454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041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Sparse interaction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Parameter sharing</a:t>
            </a:r>
          </a:p>
          <a:p>
            <a:r>
              <a:rPr lang="en-US" dirty="0" smtClean="0"/>
              <a:t>Pooling</a:t>
            </a:r>
          </a:p>
          <a:p>
            <a:r>
              <a:rPr lang="en-US" dirty="0" smtClean="0"/>
              <a:t>Zero padding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83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 Sharing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552575"/>
            <a:ext cx="9144000" cy="45294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54251" y="6086826"/>
            <a:ext cx="754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>
                <a:solidFill>
                  <a:srgbClr val="0000FF"/>
                </a:solidFill>
              </a:rPr>
              <a:t>Same </a:t>
            </a:r>
            <a:r>
              <a:rPr lang="en-US" sz="2800" b="1" dirty="0">
                <a:solidFill>
                  <a:srgbClr val="0000FF"/>
                </a:solidFill>
              </a:rPr>
              <a:t>A</a:t>
            </a:r>
            <a:r>
              <a:rPr lang="en-US" sz="2800" i="1" dirty="0">
                <a:solidFill>
                  <a:srgbClr val="0000FF"/>
                </a:solidFill>
              </a:rPr>
              <a:t> in different locations – </a:t>
            </a:r>
            <a:r>
              <a:rPr lang="en-US" sz="2800" dirty="0">
                <a:solidFill>
                  <a:srgbClr val="0000FF"/>
                </a:solidFill>
              </a:rPr>
              <a:t>only learn </a:t>
            </a:r>
            <a:r>
              <a:rPr lang="en-US" sz="2800" b="1" dirty="0">
                <a:solidFill>
                  <a:srgbClr val="0000FF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90247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 Sharing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126" y="1639889"/>
            <a:ext cx="5626694" cy="43449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24876" y="2296527"/>
            <a:ext cx="16859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Convolutional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524875" y="4363482"/>
            <a:ext cx="2000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Fully-connected</a:t>
            </a:r>
          </a:p>
        </p:txBody>
      </p:sp>
    </p:spTree>
    <p:extLst>
      <p:ext uri="{BB962C8B-B14F-4D97-AF65-F5344CB8AC3E}">
        <p14:creationId xmlns:p14="http://schemas.microsoft.com/office/powerpoint/2010/main" val="2404832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 Sharing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719264"/>
            <a:ext cx="9144000" cy="445595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54251" y="6086826"/>
            <a:ext cx="754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err="1">
                <a:solidFill>
                  <a:srgbClr val="0000FF"/>
                </a:solidFill>
              </a:rPr>
              <a:t>Equivariant</a:t>
            </a:r>
            <a:r>
              <a:rPr lang="en-US" sz="2800" i="1" dirty="0">
                <a:solidFill>
                  <a:srgbClr val="0000FF"/>
                </a:solidFill>
              </a:rPr>
              <a:t> to translation</a:t>
            </a:r>
            <a:endParaRPr lang="en-US" sz="28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938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 Sharing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717675"/>
            <a:ext cx="9144000" cy="40806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54251" y="6086826"/>
            <a:ext cx="754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err="1">
                <a:solidFill>
                  <a:srgbClr val="0000FF"/>
                </a:solidFill>
              </a:rPr>
              <a:t>Equivariant</a:t>
            </a:r>
            <a:r>
              <a:rPr lang="en-US" sz="2800" i="1" dirty="0">
                <a:solidFill>
                  <a:srgbClr val="0000FF"/>
                </a:solidFill>
              </a:rPr>
              <a:t> to translation</a:t>
            </a:r>
            <a:endParaRPr lang="en-US" sz="28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709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Parameter Sharing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9875" y="1702289"/>
            <a:ext cx="9144000" cy="41794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54251" y="6086826"/>
            <a:ext cx="7540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 err="1">
                <a:solidFill>
                  <a:srgbClr val="0000FF"/>
                </a:solidFill>
              </a:rPr>
              <a:t>Equivariant</a:t>
            </a:r>
            <a:r>
              <a:rPr lang="en-US" sz="2800" i="1" dirty="0">
                <a:solidFill>
                  <a:srgbClr val="0000FF"/>
                </a:solidFill>
              </a:rPr>
              <a:t> to translation</a:t>
            </a:r>
            <a:endParaRPr lang="en-US" sz="28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786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Fully-connected nets infeasible 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E.g. 1K x 1K image (1 million pixels)</a:t>
            </a:r>
          </a:p>
          <a:p>
            <a:pPr lvl="1"/>
            <a:r>
              <a:rPr lang="en-US" dirty="0" smtClean="0"/>
              <a:t>No. of parameters blow up</a:t>
            </a:r>
          </a:p>
          <a:p>
            <a:r>
              <a:rPr lang="en-US" i="1" dirty="0" smtClean="0"/>
              <a:t>Convolution Nets 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xploit image structure</a:t>
            </a:r>
          </a:p>
          <a:p>
            <a:pPr lvl="1"/>
            <a:r>
              <a:rPr lang="en-US" dirty="0" smtClean="0"/>
              <a:t>Use sparse weights between layers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824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8051" b="-8051"/>
          <a:stretch/>
        </p:blipFill>
        <p:spPr>
          <a:xfrm>
            <a:off x="4686300" y="914400"/>
            <a:ext cx="2806700" cy="5994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699376" y="3429001"/>
            <a:ext cx="23971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0000FF"/>
                </a:solidFill>
              </a:rPr>
              <a:t>Non-linear activation</a:t>
            </a:r>
          </a:p>
        </p:txBody>
      </p:sp>
    </p:spTree>
    <p:extLst>
      <p:ext uri="{BB962C8B-B14F-4D97-AF65-F5344CB8AC3E}">
        <p14:creationId xmlns:p14="http://schemas.microsoft.com/office/powerpoint/2010/main" val="2764507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Sparse interaction</a:t>
            </a:r>
          </a:p>
          <a:p>
            <a:r>
              <a:rPr lang="en-US" dirty="0" smtClean="0"/>
              <a:t>Parameter sharing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Pooling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Zero padding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8842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Pooling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736725"/>
            <a:ext cx="9144000" cy="424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606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Pooling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1"/>
            <a:ext cx="8369300" cy="4525963"/>
          </a:xfrm>
        </p:spPr>
        <p:txBody>
          <a:bodyPr/>
          <a:lstStyle/>
          <a:p>
            <a:r>
              <a:rPr lang="en-US" dirty="0" smtClean="0"/>
              <a:t>Invariant to small, “</a:t>
            </a:r>
            <a:r>
              <a:rPr lang="en-US" dirty="0" smtClean="0">
                <a:solidFill>
                  <a:srgbClr val="0000FF"/>
                </a:solidFill>
              </a:rPr>
              <a:t>local transitions</a:t>
            </a:r>
            <a:r>
              <a:rPr lang="en-US" dirty="0" smtClean="0"/>
              <a:t>”</a:t>
            </a:r>
          </a:p>
          <a:p>
            <a:pPr lvl="1"/>
            <a:r>
              <a:rPr lang="en-US" dirty="0" smtClean="0"/>
              <a:t>Face detection: enough to check the presence of eyes, not their precise location</a:t>
            </a:r>
          </a:p>
          <a:p>
            <a:r>
              <a:rPr lang="en-US" dirty="0" smtClean="0"/>
              <a:t>Fewer pooling units than detector units</a:t>
            </a:r>
          </a:p>
          <a:p>
            <a:pPr lvl="1"/>
            <a:r>
              <a:rPr lang="en-US" dirty="0" smtClean="0"/>
              <a:t>Reduces input size to </a:t>
            </a:r>
            <a:r>
              <a:rPr lang="en-US" dirty="0" smtClean="0">
                <a:solidFill>
                  <a:srgbClr val="0000FF"/>
                </a:solidFill>
              </a:rPr>
              <a:t>final fully connected layers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47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Channels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300" y="1739900"/>
            <a:ext cx="8648700" cy="3365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86000" y="5470771"/>
            <a:ext cx="76395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ConvNets</a:t>
            </a:r>
            <a:r>
              <a:rPr lang="en-US" sz="2400" dirty="0"/>
              <a:t> can have multiple channels a.k.a. </a:t>
            </a:r>
            <a:r>
              <a:rPr lang="en-US" sz="2400" dirty="0">
                <a:solidFill>
                  <a:srgbClr val="0000FF"/>
                </a:solidFill>
              </a:rPr>
              <a:t>feature maps</a:t>
            </a:r>
            <a:r>
              <a:rPr lang="en-US" sz="2400" dirty="0"/>
              <a:t>, each with separate parameters</a:t>
            </a:r>
          </a:p>
        </p:txBody>
      </p:sp>
    </p:spTree>
    <p:extLst>
      <p:ext uri="{BB962C8B-B14F-4D97-AF65-F5344CB8AC3E}">
        <p14:creationId xmlns:p14="http://schemas.microsoft.com/office/powerpoint/2010/main" val="361411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Dimensions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1283" y="1417638"/>
            <a:ext cx="6984711" cy="49523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00463" y="4570439"/>
            <a:ext cx="30675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Multiple Channels: 4</a:t>
            </a:r>
            <a:r>
              <a:rPr lang="en-US" sz="2000" baseline="30000" dirty="0"/>
              <a:t>th</a:t>
            </a:r>
            <a:r>
              <a:rPr lang="en-US" sz="2000" dirty="0"/>
              <a:t> axis</a:t>
            </a:r>
          </a:p>
          <a:p>
            <a:endParaRPr lang="en-US" sz="1200" dirty="0"/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4D Tensor</a:t>
            </a:r>
          </a:p>
        </p:txBody>
      </p:sp>
      <p:sp>
        <p:nvSpPr>
          <p:cNvPr id="6" name="Rectangle 5"/>
          <p:cNvSpPr/>
          <p:nvPr/>
        </p:nvSpPr>
        <p:spPr>
          <a:xfrm>
            <a:off x="8336173" y="6370009"/>
            <a:ext cx="17127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wxrds.acm.org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08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885519"/>
            <a:ext cx="9144000" cy="37065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044463" y="5533423"/>
            <a:ext cx="976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+ </a:t>
            </a:r>
            <a:r>
              <a:rPr lang="en-US" dirty="0" err="1">
                <a:solidFill>
                  <a:srgbClr val="FF0000"/>
                </a:solidFill>
              </a:rPr>
              <a:t>ReLU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83232" y="5533423"/>
            <a:ext cx="976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+ </a:t>
            </a:r>
            <a:r>
              <a:rPr lang="en-US" dirty="0" err="1">
                <a:solidFill>
                  <a:srgbClr val="FF0000"/>
                </a:solidFill>
              </a:rPr>
              <a:t>ReLU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11892" y="164668"/>
            <a:ext cx="10972800" cy="767276"/>
          </a:xfrm>
        </p:spPr>
        <p:txBody>
          <a:bodyPr/>
          <a:lstStyle/>
          <a:p>
            <a:r>
              <a:rPr lang="en-US" dirty="0" smtClean="0"/>
              <a:t>Overall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871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Sparse interaction</a:t>
            </a:r>
          </a:p>
          <a:p>
            <a:r>
              <a:rPr lang="en-US" dirty="0" smtClean="0"/>
              <a:t>Parameter sharing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Pooling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Zero padding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617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Padding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Representation size </a:t>
            </a:r>
            <a:r>
              <a:rPr lang="en-US" sz="2800" dirty="0">
                <a:solidFill>
                  <a:srgbClr val="0000FF"/>
                </a:solidFill>
              </a:rPr>
              <a:t>shrinks by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0000FF"/>
                </a:solidFill>
              </a:rPr>
              <a:t>‘kernel width – 1’ </a:t>
            </a:r>
            <a:r>
              <a:rPr lang="en-US" sz="2800" dirty="0"/>
              <a:t>after each layer</a:t>
            </a:r>
          </a:p>
        </p:txBody>
      </p:sp>
      <p:pic>
        <p:nvPicPr>
          <p:cNvPr id="10" name="Picture 9" descr="no_padding_no_strides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215" y="2385189"/>
            <a:ext cx="4362938" cy="463115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336172" y="6370009"/>
            <a:ext cx="18746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deeplearning.net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13" name="Oval Callout 12"/>
          <p:cNvSpPr/>
          <p:nvPr/>
        </p:nvSpPr>
        <p:spPr>
          <a:xfrm>
            <a:off x="7600463" y="3751385"/>
            <a:ext cx="3438769" cy="742462"/>
          </a:xfrm>
          <a:prstGeom prst="wedgeEllipseCallout">
            <a:avLst>
              <a:gd name="adj1" fmla="val -45709"/>
              <a:gd name="adj2" fmla="val 57237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Ignores large portion of input image</a:t>
            </a:r>
          </a:p>
        </p:txBody>
      </p:sp>
    </p:spTree>
    <p:extLst>
      <p:ext uri="{BB962C8B-B14F-4D97-AF65-F5344CB8AC3E}">
        <p14:creationId xmlns:p14="http://schemas.microsoft.com/office/powerpoint/2010/main" val="61303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Same Padding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Pad zeros so that </a:t>
            </a:r>
            <a:r>
              <a:rPr lang="en-US" sz="2800" dirty="0">
                <a:solidFill>
                  <a:srgbClr val="0000FF"/>
                </a:solidFill>
              </a:rPr>
              <a:t>output is same size as input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336172" y="6370009"/>
            <a:ext cx="18746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deeplearning.net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4" name="Picture 3" descr="same_padding_no_strides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245" y="2178450"/>
            <a:ext cx="4116754" cy="467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300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16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Padding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Pad zeros so that every pixel is visited </a:t>
            </a:r>
            <a:r>
              <a:rPr lang="en-US" sz="2800" dirty="0">
                <a:solidFill>
                  <a:srgbClr val="0000FF"/>
                </a:solidFill>
              </a:rPr>
              <a:t>same number of times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336172" y="6370009"/>
            <a:ext cx="18746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deeplearning.net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endParaRPr lang="en-US" dirty="0">
              <a:solidFill>
                <a:srgbClr val="7F7F7F"/>
              </a:solidFill>
            </a:endParaRPr>
          </a:p>
        </p:txBody>
      </p:sp>
      <p:pic>
        <p:nvPicPr>
          <p:cNvPr id="5" name="Picture 4" descr="full_padding_no_strides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231" y="2197190"/>
            <a:ext cx="4005385" cy="4660811"/>
          </a:xfrm>
          <a:prstGeom prst="rect">
            <a:avLst/>
          </a:prstGeom>
        </p:spPr>
      </p:pic>
      <p:sp>
        <p:nvSpPr>
          <p:cNvPr id="9" name="Oval Callout 8"/>
          <p:cNvSpPr/>
          <p:nvPr/>
        </p:nvSpPr>
        <p:spPr>
          <a:xfrm>
            <a:off x="7463694" y="4298462"/>
            <a:ext cx="3614615" cy="742462"/>
          </a:xfrm>
          <a:prstGeom prst="wedgeEllipseCallout">
            <a:avLst>
              <a:gd name="adj1" fmla="val -45709"/>
              <a:gd name="adj2" fmla="val 57237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Increases computation and storage cost</a:t>
            </a:r>
          </a:p>
        </p:txBody>
      </p:sp>
    </p:spTree>
    <p:extLst>
      <p:ext uri="{BB962C8B-B14F-4D97-AF65-F5344CB8AC3E}">
        <p14:creationId xmlns:p14="http://schemas.microsoft.com/office/powerpoint/2010/main" val="3098496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dding_strides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074" y="2115441"/>
            <a:ext cx="5014631" cy="4836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Padding with Strides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0000FF"/>
                </a:solidFill>
              </a:rPr>
              <a:t>Shift the kernel not by 1 pixel, but by k pixels </a:t>
            </a:r>
            <a:r>
              <a:rPr lang="en-US" sz="2800" dirty="0"/>
              <a:t>(stride)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336172" y="6370009"/>
            <a:ext cx="18746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deeplearning.net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1704" y="3282463"/>
            <a:ext cx="177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Stride = 2</a:t>
            </a:r>
          </a:p>
        </p:txBody>
      </p:sp>
      <p:sp>
        <p:nvSpPr>
          <p:cNvPr id="8" name="Oval Callout 7"/>
          <p:cNvSpPr/>
          <p:nvPr/>
        </p:nvSpPr>
        <p:spPr>
          <a:xfrm>
            <a:off x="7561385" y="3927231"/>
            <a:ext cx="3673230" cy="1172308"/>
          </a:xfrm>
          <a:prstGeom prst="wedgeEllipseCallout">
            <a:avLst>
              <a:gd name="adj1" fmla="val -45709"/>
              <a:gd name="adj2" fmla="val 57237"/>
            </a:avLst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Sees entire image, but low computational and storage costs</a:t>
            </a:r>
          </a:p>
        </p:txBody>
      </p:sp>
    </p:spTree>
    <p:extLst>
      <p:ext uri="{BB962C8B-B14F-4D97-AF65-F5344CB8AC3E}">
        <p14:creationId xmlns:p14="http://schemas.microsoft.com/office/powerpoint/2010/main" val="2910621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Sparse interaction</a:t>
            </a:r>
          </a:p>
          <a:p>
            <a:r>
              <a:rPr lang="en-US" dirty="0" smtClean="0"/>
              <a:t>Parameter sharing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Pooling</a:t>
            </a:r>
          </a:p>
          <a:p>
            <a:r>
              <a:rPr lang="en-US" dirty="0" smtClean="0"/>
              <a:t>Zero padding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854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Back-propagation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039471"/>
            <a:ext cx="9144000" cy="370651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44463" y="5687375"/>
            <a:ext cx="976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+ </a:t>
            </a:r>
            <a:r>
              <a:rPr lang="en-US" dirty="0" err="1">
                <a:solidFill>
                  <a:srgbClr val="FF0000"/>
                </a:solidFill>
              </a:rPr>
              <a:t>ReLU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483232" y="5687375"/>
            <a:ext cx="976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+ </a:t>
            </a:r>
            <a:r>
              <a:rPr lang="en-US" dirty="0" err="1">
                <a:solidFill>
                  <a:srgbClr val="FF0000"/>
                </a:solidFill>
              </a:rPr>
              <a:t>ReLU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4737147" y="1770430"/>
            <a:ext cx="2746084" cy="24979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 rot="10800000">
            <a:off x="4737147" y="6194948"/>
            <a:ext cx="2746084" cy="24979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737147" y="1420341"/>
            <a:ext cx="2746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Propagate image forward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83225" y="6436423"/>
            <a:ext cx="3097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Propagate gradients backward</a:t>
            </a:r>
          </a:p>
        </p:txBody>
      </p:sp>
    </p:spTree>
    <p:extLst>
      <p:ext uri="{BB962C8B-B14F-4D97-AF65-F5344CB8AC3E}">
        <p14:creationId xmlns:p14="http://schemas.microsoft.com/office/powerpoint/2010/main" val="128261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Back-propagation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Forward pass through a</a:t>
            </a:r>
            <a:r>
              <a:rPr lang="en-US" dirty="0" smtClean="0">
                <a:solidFill>
                  <a:srgbClr val="0000FF"/>
                </a:solidFill>
              </a:rPr>
              <a:t> convolution unit</a:t>
            </a:r>
          </a:p>
        </p:txBody>
      </p:sp>
      <p:pic>
        <p:nvPicPr>
          <p:cNvPr id="5" name="Picture 4" descr="no_padding_no_stride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360" y="2817617"/>
            <a:ext cx="3098800" cy="3289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64717" y="4952088"/>
            <a:ext cx="1716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Input: </a:t>
            </a:r>
            <a:r>
              <a:rPr lang="en-US" sz="2000" dirty="0">
                <a:solidFill>
                  <a:srgbClr val="0000FF"/>
                </a:solidFill>
              </a:rPr>
              <a:t>4 × 4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464717" y="3276330"/>
            <a:ext cx="1716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Output: </a:t>
            </a:r>
            <a:r>
              <a:rPr lang="en-US" sz="2000" dirty="0">
                <a:solidFill>
                  <a:srgbClr val="0000FF"/>
                </a:solidFill>
              </a:rPr>
              <a:t>2 × 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10398" y="4556869"/>
            <a:ext cx="1716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Kernel: </a:t>
            </a:r>
            <a:r>
              <a:rPr lang="en-US" sz="2000" dirty="0">
                <a:solidFill>
                  <a:srgbClr val="000000"/>
                </a:solidFill>
              </a:rPr>
              <a:t>3 × 3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8336172" y="6370009"/>
            <a:ext cx="18746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deeplearning.net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90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_padding_no_strides_transposed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555" y="2518531"/>
            <a:ext cx="3959941" cy="44549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Back-propagation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Backward pass = </a:t>
            </a:r>
            <a:r>
              <a:rPr lang="en-US" dirty="0">
                <a:solidFill>
                  <a:srgbClr val="0000FF"/>
                </a:solidFill>
              </a:rPr>
              <a:t>t</a:t>
            </a:r>
            <a:r>
              <a:rPr lang="en-US" dirty="0" smtClean="0">
                <a:solidFill>
                  <a:srgbClr val="0000FF"/>
                </a:solidFill>
              </a:rPr>
              <a:t>ranspose convolution</a:t>
            </a:r>
          </a:p>
          <a:p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659283" y="3300462"/>
            <a:ext cx="30447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Output: </a:t>
            </a:r>
            <a:r>
              <a:rPr lang="en-US" sz="2000" dirty="0">
                <a:solidFill>
                  <a:srgbClr val="0000FF"/>
                </a:solidFill>
              </a:rPr>
              <a:t>4 × 4 </a:t>
            </a:r>
          </a:p>
          <a:p>
            <a:r>
              <a:rPr lang="en-US" sz="2000" dirty="0">
                <a:solidFill>
                  <a:srgbClr val="000000"/>
                </a:solidFill>
              </a:rPr>
              <a:t>(gradient for layer L)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2810398" y="4556869"/>
            <a:ext cx="1716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Kernel: </a:t>
            </a:r>
            <a:r>
              <a:rPr lang="en-US" sz="2000" dirty="0">
                <a:solidFill>
                  <a:srgbClr val="000000"/>
                </a:solidFill>
              </a:rPr>
              <a:t>3 × 3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7659283" y="4984449"/>
            <a:ext cx="30447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Input: </a:t>
            </a:r>
            <a:r>
              <a:rPr lang="en-US" sz="2000" dirty="0">
                <a:solidFill>
                  <a:srgbClr val="0000FF"/>
                </a:solidFill>
              </a:rPr>
              <a:t>2 × 2 </a:t>
            </a:r>
          </a:p>
          <a:p>
            <a:r>
              <a:rPr lang="en-US" sz="2000" dirty="0">
                <a:solidFill>
                  <a:srgbClr val="000000"/>
                </a:solidFill>
              </a:rPr>
              <a:t>(gradient for layer L-1)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8336172" y="6370009"/>
            <a:ext cx="18746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deeplearning.net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endParaRPr lang="en-US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00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Back-propagation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Parameter matrix </a:t>
            </a:r>
            <a:r>
              <a:rPr lang="en-US" b="1" dirty="0" smtClean="0"/>
              <a:t>W</a:t>
            </a:r>
            <a:r>
              <a:rPr lang="en-US" dirty="0" smtClean="0"/>
              <a:t> contains </a:t>
            </a:r>
            <a:r>
              <a:rPr lang="en-US" dirty="0" smtClean="0">
                <a:solidFill>
                  <a:srgbClr val="0000FF"/>
                </a:solidFill>
              </a:rPr>
              <a:t>offset copies of the kernel</a:t>
            </a:r>
            <a:r>
              <a:rPr lang="en-US" dirty="0" smtClean="0"/>
              <a:t> matrix (</a:t>
            </a:r>
            <a:r>
              <a:rPr lang="en-US" dirty="0" err="1" smtClean="0"/>
              <a:t>Toeplitz</a:t>
            </a:r>
            <a:r>
              <a:rPr lang="en-US" dirty="0" smtClean="0"/>
              <a:t> matrix)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Parameter matrix for the transpose convolution is </a:t>
            </a:r>
            <a:r>
              <a:rPr lang="en-US" b="1" dirty="0" smtClean="0"/>
              <a:t>W</a:t>
            </a:r>
            <a:r>
              <a:rPr lang="en-US" baseline="30000" dirty="0" smtClean="0"/>
              <a:t>T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7611749"/>
              </p:ext>
            </p:extLst>
          </p:nvPr>
        </p:nvGraphicFramePr>
        <p:xfrm>
          <a:off x="4867845" y="3716184"/>
          <a:ext cx="2020888" cy="576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1" name="Equation" r:id="rId4" imgW="711200" imgH="203200" progId="Equation.3">
                  <p:embed/>
                </p:oleObj>
              </mc:Choice>
              <mc:Fallback>
                <p:oleObj name="Equation" r:id="rId4" imgW="711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67845" y="3716184"/>
                        <a:ext cx="2020888" cy="576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5777592"/>
              </p:ext>
            </p:extLst>
          </p:nvPr>
        </p:nvGraphicFramePr>
        <p:xfrm>
          <a:off x="4759895" y="5101027"/>
          <a:ext cx="2236788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2" name="Equation" r:id="rId6" imgW="787400" imgH="228600" progId="Equation.3">
                  <p:embed/>
                </p:oleObj>
              </mc:Choice>
              <mc:Fallback>
                <p:oleObj name="Equation" r:id="rId6" imgW="787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59895" y="5101027"/>
                        <a:ext cx="2236788" cy="650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290862" y="3831115"/>
            <a:ext cx="23090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(forward)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04365" y="5295992"/>
            <a:ext cx="23090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(backward)</a:t>
            </a:r>
          </a:p>
        </p:txBody>
      </p:sp>
    </p:spTree>
    <p:extLst>
      <p:ext uri="{BB962C8B-B14F-4D97-AF65-F5344CB8AC3E}">
        <p14:creationId xmlns:p14="http://schemas.microsoft.com/office/powerpoint/2010/main" val="34786720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ConvNet</a:t>
            </a:r>
            <a:r>
              <a:rPr lang="en-US" dirty="0" smtClean="0"/>
              <a:t> Variants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FF"/>
                </a:solidFill>
              </a:rPr>
              <a:t>Locally-connected Layers</a:t>
            </a:r>
          </a:p>
          <a:p>
            <a:pPr lvl="1"/>
            <a:r>
              <a:rPr lang="en-US" dirty="0" smtClean="0"/>
              <a:t>No parameter sharing, learn </a:t>
            </a:r>
            <a:r>
              <a:rPr lang="en-US" dirty="0" smtClean="0">
                <a:solidFill>
                  <a:srgbClr val="0000FF"/>
                </a:solidFill>
              </a:rPr>
              <a:t>separate weights </a:t>
            </a:r>
            <a:r>
              <a:rPr lang="en-US" dirty="0" smtClean="0"/>
              <a:t>for each spatial location</a:t>
            </a:r>
            <a:endParaRPr lang="en-US" dirty="0" smtClean="0">
              <a:solidFill>
                <a:srgbClr val="0000FF"/>
              </a:solidFill>
            </a:endParaRPr>
          </a:p>
          <a:p>
            <a:pPr lvl="1"/>
            <a:r>
              <a:rPr lang="en-US" dirty="0" smtClean="0"/>
              <a:t>Useful when each output needs to be a function of a small part of the input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Tiled Convolution</a:t>
            </a:r>
          </a:p>
          <a:p>
            <a:pPr lvl="1"/>
            <a:r>
              <a:rPr lang="en-US" dirty="0" smtClean="0"/>
              <a:t>Learn </a:t>
            </a:r>
            <a:r>
              <a:rPr lang="en-US" dirty="0" smtClean="0">
                <a:solidFill>
                  <a:srgbClr val="0000FF"/>
                </a:solidFill>
              </a:rPr>
              <a:t>set of kernels</a:t>
            </a:r>
            <a:r>
              <a:rPr lang="en-US" dirty="0" smtClean="0"/>
              <a:t>, rotate them through space</a:t>
            </a:r>
          </a:p>
          <a:p>
            <a:pPr lvl="1"/>
            <a:r>
              <a:rPr lang="en-US" dirty="0" smtClean="0"/>
              <a:t>Neighboring locations have different filters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835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 are Local and Hierarchical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250" y="2095501"/>
            <a:ext cx="9144000" cy="404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35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 are Invariant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875" y="1651001"/>
            <a:ext cx="7096084" cy="497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336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“Convolution” Operation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548" y="1417639"/>
            <a:ext cx="7677074" cy="495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49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“Convolution” Operation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063750"/>
            <a:ext cx="1270000" cy="127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2750" y="2063750"/>
            <a:ext cx="1270000" cy="1270000"/>
          </a:xfrm>
          <a:prstGeom prst="rect">
            <a:avLst/>
          </a:prstGeom>
        </p:spPr>
      </p:pic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8107443"/>
              </p:ext>
            </p:extLst>
          </p:nvPr>
        </p:nvGraphicFramePr>
        <p:xfrm>
          <a:off x="4867275" y="1917700"/>
          <a:ext cx="2197101" cy="15732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1" name="Equation" r:id="rId5" imgW="1028700" imgH="736600" progId="Equation.3">
                  <p:embed/>
                </p:oleObj>
              </mc:Choice>
              <mc:Fallback>
                <p:oleObj name="Equation" r:id="rId5" imgW="1028700" imgH="736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67275" y="1917700"/>
                        <a:ext cx="2197101" cy="15732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222751" y="2460625"/>
            <a:ext cx="49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*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64401" y="2460625"/>
            <a:ext cx="49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=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4645025"/>
            <a:ext cx="1270000" cy="1270000"/>
          </a:xfrm>
          <a:prstGeom prst="rect">
            <a:avLst/>
          </a:prstGeom>
        </p:spPr>
      </p:pic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1888010"/>
              </p:ext>
            </p:extLst>
          </p:nvPr>
        </p:nvGraphicFramePr>
        <p:xfrm>
          <a:off x="4867275" y="4498975"/>
          <a:ext cx="2197101" cy="15732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2" name="Equation" r:id="rId7" imgW="1028700" imgH="736600" progId="Equation.3">
                  <p:embed/>
                </p:oleObj>
              </mc:Choice>
              <mc:Fallback>
                <p:oleObj name="Equation" r:id="rId7" imgW="1028700" imgH="736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67275" y="4498975"/>
                        <a:ext cx="2197101" cy="15732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222751" y="5041900"/>
            <a:ext cx="49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*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64401" y="5041900"/>
            <a:ext cx="492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=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32750" y="4645025"/>
            <a:ext cx="1270000" cy="12700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4597400" y="134079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0000FF"/>
                </a:solidFill>
              </a:rPr>
              <a:t>Edge detection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97400" y="4037311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0000FF"/>
                </a:solidFill>
              </a:rPr>
              <a:t>Sharpen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336173" y="6370008"/>
            <a:ext cx="17127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 err="1">
                <a:solidFill>
                  <a:srgbClr val="7F7F7F"/>
                </a:solidFill>
              </a:rPr>
              <a:t>wikipedia.org</a:t>
            </a:r>
            <a:endParaRPr lang="en-US" dirty="0">
              <a:solidFill>
                <a:srgbClr val="7F7F7F"/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7264400" y="1587500"/>
            <a:ext cx="768350" cy="47625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048626" y="1186806"/>
            <a:ext cx="1666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Kernel</a:t>
            </a:r>
          </a:p>
        </p:txBody>
      </p:sp>
    </p:spTree>
    <p:extLst>
      <p:ext uri="{BB962C8B-B14F-4D97-AF65-F5344CB8AC3E}">
        <p14:creationId xmlns:p14="http://schemas.microsoft.com/office/powerpoint/2010/main" val="272440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885519"/>
            <a:ext cx="9144000" cy="37065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044463" y="5533423"/>
            <a:ext cx="976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+ </a:t>
            </a:r>
            <a:r>
              <a:rPr lang="en-US" dirty="0" err="1">
                <a:solidFill>
                  <a:srgbClr val="FF0000"/>
                </a:solidFill>
              </a:rPr>
              <a:t>ReLU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483232" y="5533423"/>
            <a:ext cx="976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+ </a:t>
            </a:r>
            <a:r>
              <a:rPr lang="en-US" dirty="0" err="1">
                <a:solidFill>
                  <a:srgbClr val="FF0000"/>
                </a:solidFill>
              </a:rPr>
              <a:t>ReLU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48962" y="288235"/>
            <a:ext cx="10972800" cy="767276"/>
          </a:xfrm>
        </p:spPr>
        <p:txBody>
          <a:bodyPr/>
          <a:lstStyle/>
          <a:p>
            <a:r>
              <a:rPr lang="en-US" dirty="0" smtClean="0"/>
              <a:t>A Convolutional Network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39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FF"/>
                </a:solidFill>
              </a:rPr>
              <a:t>Sparse interaction</a:t>
            </a:r>
          </a:p>
          <a:p>
            <a:r>
              <a:rPr lang="en-US" dirty="0" smtClean="0"/>
              <a:t>Parameter sharing</a:t>
            </a:r>
          </a:p>
          <a:p>
            <a:r>
              <a:rPr lang="en-US" dirty="0" smtClean="0"/>
              <a:t>Pooling</a:t>
            </a:r>
          </a:p>
          <a:p>
            <a:r>
              <a:rPr lang="en-US" dirty="0" smtClean="0"/>
              <a:t>Zero padding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54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C_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E99DB181-9E97-8B4F-BEDB-E81A7653B87A}" vid="{9EBCF11D-E927-DF4D-A96A-B65D3BA194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GEC_template</Template>
  <TotalTime>2391</TotalTime>
  <Words>527</Words>
  <Application>Microsoft Macintosh PowerPoint</Application>
  <PresentationFormat>Widescreen</PresentationFormat>
  <Paragraphs>149</Paragraphs>
  <Slides>37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Calibri</vt:lpstr>
      <vt:lpstr>Karla</vt:lpstr>
      <vt:lpstr>Arial</vt:lpstr>
      <vt:lpstr>GEC_template</vt:lpstr>
      <vt:lpstr>Equation</vt:lpstr>
      <vt:lpstr>Lecture 4: Convolution  Networks </vt:lpstr>
      <vt:lpstr>Image Data</vt:lpstr>
      <vt:lpstr>PowerPoint Presentation</vt:lpstr>
      <vt:lpstr>Images are Local and Hierarchical</vt:lpstr>
      <vt:lpstr>Images are Invariant </vt:lpstr>
      <vt:lpstr>“Convolution” Operation</vt:lpstr>
      <vt:lpstr>“Convolution” Operation</vt:lpstr>
      <vt:lpstr>A Convolutional Network</vt:lpstr>
      <vt:lpstr>Key Features</vt:lpstr>
      <vt:lpstr>Sparse Interactions</vt:lpstr>
      <vt:lpstr>Sparse Interactions</vt:lpstr>
      <vt:lpstr>Sparse Interactions</vt:lpstr>
      <vt:lpstr>Computational Costs</vt:lpstr>
      <vt:lpstr>Key Features</vt:lpstr>
      <vt:lpstr>Parameter Sharing</vt:lpstr>
      <vt:lpstr>Parameter Sharing</vt:lpstr>
      <vt:lpstr>Parameter Sharing</vt:lpstr>
      <vt:lpstr>Parameter Sharing</vt:lpstr>
      <vt:lpstr>Parameter Sharing</vt:lpstr>
      <vt:lpstr>PowerPoint Presentation</vt:lpstr>
      <vt:lpstr>Key Features</vt:lpstr>
      <vt:lpstr>Pooling</vt:lpstr>
      <vt:lpstr>Pooling</vt:lpstr>
      <vt:lpstr>Multiple Channels</vt:lpstr>
      <vt:lpstr>Multiple Dimensions</vt:lpstr>
      <vt:lpstr>Overall Architecture</vt:lpstr>
      <vt:lpstr>Key Features</vt:lpstr>
      <vt:lpstr>No Padding</vt:lpstr>
      <vt:lpstr>Same Padding</vt:lpstr>
      <vt:lpstr>Full Padding</vt:lpstr>
      <vt:lpstr>Padding with Strides</vt:lpstr>
      <vt:lpstr>Key Features</vt:lpstr>
      <vt:lpstr>Back-propagation</vt:lpstr>
      <vt:lpstr>Back-propagation</vt:lpstr>
      <vt:lpstr>Back-propagation</vt:lpstr>
      <vt:lpstr>Back-propagation</vt:lpstr>
      <vt:lpstr>ConvNet Variants</vt:lpstr>
    </vt:vector>
  </TitlesOfParts>
  <Company>Harvard</Company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Harikrishna Narasimhan</dc:creator>
  <cp:lastModifiedBy>Microsoft Office User</cp:lastModifiedBy>
  <cp:revision>128</cp:revision>
  <dcterms:created xsi:type="dcterms:W3CDTF">2017-12-04T19:54:23Z</dcterms:created>
  <dcterms:modified xsi:type="dcterms:W3CDTF">2018-11-10T00:47:18Z</dcterms:modified>
</cp:coreProperties>
</file>

<file path=docProps/thumbnail.jpeg>
</file>